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4" r:id="rId9"/>
    <p:sldId id="266" r:id="rId10"/>
    <p:sldId id="267" r:id="rId11"/>
    <p:sldId id="269" r:id="rId12"/>
    <p:sldId id="270" r:id="rId13"/>
    <p:sldId id="273" r:id="rId14"/>
    <p:sldId id="274" r:id="rId15"/>
    <p:sldId id="275" r:id="rId16"/>
    <p:sldId id="277" r:id="rId17"/>
    <p:sldId id="276"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74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EE6C38-40B8-4B96-854E-56DDA69F1B64}" type="datetimeFigureOut">
              <a:rPr lang="en-US" smtClean="0"/>
              <a:pPr/>
              <a:t>6/2/2010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5EBBD4-473F-4293-B2E8-01998229919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5EBBD4-473F-4293-B2E8-01998229919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5EBBD4-473F-4293-B2E8-01998229919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5EBBD4-473F-4293-B2E8-01998229919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5EBBD4-473F-4293-B2E8-01998229919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5EBBD4-473F-4293-B2E8-01998229919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5EBBD4-473F-4293-B2E8-01998229919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5EBBD4-473F-4293-B2E8-01998229919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5EBBD4-473F-4293-B2E8-01998229919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5EBBD4-473F-4293-B2E8-01998229919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5EBBD4-473F-4293-B2E8-019982299198}"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5EBBD4-473F-4293-B2E8-01998229919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5EBBD4-473F-4293-B2E8-01998229919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5EBBD4-473F-4293-B2E8-01998229919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5EBBD4-473F-4293-B2E8-01998229919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5EBBD4-473F-4293-B2E8-01998229919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5EBBD4-473F-4293-B2E8-01998229919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5EBBD4-473F-4293-B2E8-01998229919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5EBBD4-473F-4293-B2E8-01998229919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5A112FD5-929C-4151-8E42-709AF5A486F1}"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physics.ucla.edu/~tsai/bemc/RDproposal%20_v5.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physics.ucla.edu/~tsai/bemc/RDproposal%20_v5.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Word_Document1.docx"/></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New calorimetric technology for </a:t>
            </a:r>
            <a:r>
              <a:rPr lang="en-US" dirty="0" err="1" smtClean="0"/>
              <a:t>eRHIC</a:t>
            </a:r>
            <a:r>
              <a:rPr lang="en-US" dirty="0" smtClean="0"/>
              <a:t>.</a:t>
            </a:r>
            <a:br>
              <a:rPr lang="en-US" dirty="0" smtClean="0"/>
            </a:br>
            <a:endParaRPr lang="en-US" dirty="0"/>
          </a:p>
        </p:txBody>
      </p:sp>
      <p:sp>
        <p:nvSpPr>
          <p:cNvPr id="3" name="Subtitle 2"/>
          <p:cNvSpPr>
            <a:spLocks noGrp="1"/>
          </p:cNvSpPr>
          <p:nvPr>
            <p:ph type="subTitle" idx="1"/>
          </p:nvPr>
        </p:nvSpPr>
        <p:spPr>
          <a:xfrm>
            <a:off x="1371600" y="5181600"/>
            <a:ext cx="6400800" cy="457200"/>
          </a:xfrm>
        </p:spPr>
        <p:txBody>
          <a:bodyPr>
            <a:normAutofit fontScale="92500" lnSpcReduction="20000"/>
          </a:bodyPr>
          <a:lstStyle/>
          <a:p>
            <a:endParaRPr lang="en-US" dirty="0" smtClean="0"/>
          </a:p>
          <a:p>
            <a:endParaRPr lang="en-US" dirty="0" smtClean="0"/>
          </a:p>
          <a:p>
            <a:endParaRPr lang="en-US" dirty="0"/>
          </a:p>
        </p:txBody>
      </p:sp>
      <p:sp>
        <p:nvSpPr>
          <p:cNvPr id="6" name="TextBox 5"/>
          <p:cNvSpPr txBox="1"/>
          <p:nvPr/>
        </p:nvSpPr>
        <p:spPr>
          <a:xfrm>
            <a:off x="533400" y="5715000"/>
            <a:ext cx="8333435" cy="923330"/>
          </a:xfrm>
          <a:prstGeom prst="rect">
            <a:avLst/>
          </a:prstGeom>
          <a:noFill/>
        </p:spPr>
        <p:txBody>
          <a:bodyPr wrap="none" rtlCol="0">
            <a:spAutoFit/>
          </a:bodyPr>
          <a:lstStyle/>
          <a:p>
            <a:r>
              <a:rPr lang="en-US" dirty="0" err="1" smtClean="0"/>
              <a:t>O.Tsai</a:t>
            </a:r>
            <a:r>
              <a:rPr lang="en-US" dirty="0" smtClean="0"/>
              <a:t> (UCLA)                                                                                               BNL,  March 9, 2010</a:t>
            </a:r>
          </a:p>
          <a:p>
            <a:r>
              <a:rPr lang="en-US" dirty="0" smtClean="0"/>
              <a:t>                                                                                                                   Updated, June 1, 2010</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ja-JP" smtClean="0"/>
              <a:t>Sub-detector R&amp;D: CAL</a:t>
            </a:r>
          </a:p>
        </p:txBody>
      </p:sp>
      <p:sp>
        <p:nvSpPr>
          <p:cNvPr id="31747" name="Rectangle 3"/>
          <p:cNvSpPr>
            <a:spLocks noGrp="1" noChangeArrowheads="1"/>
          </p:cNvSpPr>
          <p:nvPr>
            <p:ph type="body" idx="1"/>
          </p:nvPr>
        </p:nvSpPr>
        <p:spPr>
          <a:xfrm>
            <a:off x="457200" y="1557338"/>
            <a:ext cx="4546600" cy="2879725"/>
          </a:xfrm>
        </p:spPr>
        <p:txBody>
          <a:bodyPr>
            <a:normAutofit lnSpcReduction="10000"/>
          </a:bodyPr>
          <a:lstStyle/>
          <a:p>
            <a:pPr eaLnBrk="1" hangingPunct="1">
              <a:lnSpc>
                <a:spcPct val="90000"/>
              </a:lnSpc>
            </a:pPr>
            <a:r>
              <a:rPr lang="en-US" altLang="ja-JP" sz="2400" smtClean="0"/>
              <a:t>Photon sensor R&amp;D – MPPC</a:t>
            </a:r>
          </a:p>
          <a:p>
            <a:pPr lvl="1" eaLnBrk="1" hangingPunct="1">
              <a:lnSpc>
                <a:spcPct val="90000"/>
              </a:lnSpc>
            </a:pPr>
            <a:r>
              <a:rPr lang="en-US" altLang="ja-JP" sz="2200" smtClean="0"/>
              <a:t>Merit of MPPC</a:t>
            </a:r>
          </a:p>
          <a:p>
            <a:pPr lvl="2" eaLnBrk="1" hangingPunct="1">
              <a:lnSpc>
                <a:spcPct val="90000"/>
              </a:lnSpc>
            </a:pPr>
            <a:r>
              <a:rPr lang="en-US" altLang="ja-JP" sz="2000" smtClean="0"/>
              <a:t>Work in Magnetic Field</a:t>
            </a:r>
          </a:p>
          <a:p>
            <a:pPr lvl="2" eaLnBrk="1" hangingPunct="1">
              <a:lnSpc>
                <a:spcPct val="90000"/>
              </a:lnSpc>
            </a:pPr>
            <a:r>
              <a:rPr lang="en-US" altLang="ja-JP" sz="2000" smtClean="0"/>
              <a:t>Very compact and can be directly mounted on the fiber</a:t>
            </a:r>
          </a:p>
          <a:p>
            <a:pPr lvl="2" eaLnBrk="1" hangingPunct="1">
              <a:lnSpc>
                <a:spcPct val="90000"/>
              </a:lnSpc>
            </a:pPr>
            <a:r>
              <a:rPr lang="en-US" altLang="ja-JP" sz="2000" smtClean="0"/>
              <a:t>High gain (~10</a:t>
            </a:r>
            <a:r>
              <a:rPr lang="en-US" altLang="ja-JP" sz="2000" baseline="30000" smtClean="0"/>
              <a:t>6</a:t>
            </a:r>
            <a:r>
              <a:rPr lang="en-US" altLang="ja-JP" sz="2000" smtClean="0"/>
              <a:t>) with a low bias voltage (25~80V)</a:t>
            </a:r>
          </a:p>
          <a:p>
            <a:pPr lvl="2" eaLnBrk="1" hangingPunct="1">
              <a:lnSpc>
                <a:spcPct val="90000"/>
              </a:lnSpc>
            </a:pPr>
            <a:r>
              <a:rPr lang="en-US" altLang="ja-JP" sz="2000" smtClean="0"/>
              <a:t>Photon counting capability at room temperature</a:t>
            </a:r>
          </a:p>
          <a:p>
            <a:pPr lvl="2" eaLnBrk="1" hangingPunct="1">
              <a:lnSpc>
                <a:spcPct val="90000"/>
              </a:lnSpc>
            </a:pPr>
            <a:endParaRPr lang="en-US" altLang="ja-JP" sz="2000" smtClean="0"/>
          </a:p>
        </p:txBody>
      </p:sp>
      <p:pic>
        <p:nvPicPr>
          <p:cNvPr id="31748" name="Picture 5" descr="NewMPPC1600pixDemo"/>
          <p:cNvPicPr>
            <a:picLocks noChangeAspect="1" noChangeArrowheads="1"/>
          </p:cNvPicPr>
          <p:nvPr/>
        </p:nvPicPr>
        <p:blipFill>
          <a:blip r:embed="rId3" cstate="print"/>
          <a:srcRect/>
          <a:stretch>
            <a:fillRect/>
          </a:stretch>
        </p:blipFill>
        <p:spPr bwMode="auto">
          <a:xfrm rot="5400000">
            <a:off x="5651500" y="981075"/>
            <a:ext cx="2647950" cy="3943350"/>
          </a:xfrm>
          <a:prstGeom prst="rect">
            <a:avLst/>
          </a:prstGeom>
          <a:noFill/>
          <a:ln w="9525">
            <a:noFill/>
            <a:miter lim="800000"/>
            <a:headEnd/>
            <a:tailEnd/>
          </a:ln>
        </p:spPr>
      </p:pic>
      <p:pic>
        <p:nvPicPr>
          <p:cNvPr id="31749" name="Picture 7" descr="SiPMStructure"/>
          <p:cNvPicPr>
            <a:picLocks noChangeAspect="1" noChangeArrowheads="1"/>
          </p:cNvPicPr>
          <p:nvPr/>
        </p:nvPicPr>
        <p:blipFill>
          <a:blip r:embed="rId4" cstate="print"/>
          <a:srcRect/>
          <a:stretch>
            <a:fillRect/>
          </a:stretch>
        </p:blipFill>
        <p:spPr bwMode="auto">
          <a:xfrm>
            <a:off x="1116013" y="4437063"/>
            <a:ext cx="7272337" cy="2825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ja-JP" smtClean="0"/>
              <a:t>Sub-detector R&amp;D: CAL</a:t>
            </a:r>
          </a:p>
        </p:txBody>
      </p:sp>
      <p:sp>
        <p:nvSpPr>
          <p:cNvPr id="30723" name="Rectangle 3"/>
          <p:cNvSpPr>
            <a:spLocks noGrp="1" noChangeArrowheads="1"/>
          </p:cNvSpPr>
          <p:nvPr>
            <p:ph type="body" idx="1"/>
          </p:nvPr>
        </p:nvSpPr>
        <p:spPr>
          <a:xfrm>
            <a:off x="457200" y="1719263"/>
            <a:ext cx="4619625" cy="4411662"/>
          </a:xfrm>
        </p:spPr>
        <p:txBody>
          <a:bodyPr>
            <a:normAutofit lnSpcReduction="10000"/>
          </a:bodyPr>
          <a:lstStyle/>
          <a:p>
            <a:pPr eaLnBrk="1" hangingPunct="1"/>
            <a:r>
              <a:rPr lang="en-US" altLang="ja-JP" smtClean="0"/>
              <a:t>Configuration</a:t>
            </a:r>
          </a:p>
          <a:p>
            <a:pPr lvl="1" eaLnBrk="1" hangingPunct="1"/>
            <a:r>
              <a:rPr lang="en-US" altLang="ja-JP" smtClean="0"/>
              <a:t>EM CAL: Tungsten-Scintillator strip sandwich</a:t>
            </a:r>
          </a:p>
          <a:p>
            <a:pPr lvl="1" eaLnBrk="1" hangingPunct="1"/>
            <a:r>
              <a:rPr lang="en-US" altLang="ja-JP" smtClean="0"/>
              <a:t>Hadron CAL: Lead-Scintillator strip/tile sandwich</a:t>
            </a:r>
          </a:p>
          <a:p>
            <a:pPr lvl="1" eaLnBrk="1" hangingPunct="1"/>
            <a:r>
              <a:rPr lang="en-US" altLang="ja-JP" smtClean="0"/>
              <a:t>Wavelength shifting fiber and MPPC readout for both CALs</a:t>
            </a:r>
          </a:p>
        </p:txBody>
      </p:sp>
      <p:pic>
        <p:nvPicPr>
          <p:cNvPr id="30724" name="Picture 4"/>
          <p:cNvPicPr>
            <a:picLocks noChangeAspect="1" noChangeArrowheads="1"/>
          </p:cNvPicPr>
          <p:nvPr/>
        </p:nvPicPr>
        <p:blipFill>
          <a:blip r:embed="rId3" cstate="print"/>
          <a:srcRect/>
          <a:stretch>
            <a:fillRect/>
          </a:stretch>
        </p:blipFill>
        <p:spPr bwMode="auto">
          <a:xfrm>
            <a:off x="5148263" y="1700213"/>
            <a:ext cx="3119437" cy="4841875"/>
          </a:xfrm>
          <a:prstGeom prst="rect">
            <a:avLst/>
          </a:prstGeom>
          <a:noFill/>
          <a:ln w="25400">
            <a:noFill/>
            <a:miter lim="800000"/>
            <a:headEnd/>
            <a:tailEnd/>
          </a:ln>
        </p:spPr>
      </p:pic>
      <p:sp>
        <p:nvSpPr>
          <p:cNvPr id="30725" name="Text Box 5"/>
          <p:cNvSpPr txBox="1">
            <a:spLocks noChangeArrowheads="1"/>
          </p:cNvSpPr>
          <p:nvPr/>
        </p:nvSpPr>
        <p:spPr bwMode="auto">
          <a:xfrm>
            <a:off x="3995738" y="6308725"/>
            <a:ext cx="3676650" cy="366713"/>
          </a:xfrm>
          <a:prstGeom prst="rect">
            <a:avLst/>
          </a:prstGeom>
          <a:noFill/>
          <a:ln w="9525">
            <a:noFill/>
            <a:miter lim="800000"/>
            <a:headEnd/>
            <a:tailEnd/>
          </a:ln>
        </p:spPr>
        <p:txBody>
          <a:bodyPr wrap="none">
            <a:spAutoFit/>
          </a:bodyPr>
          <a:lstStyle/>
          <a:p>
            <a:r>
              <a:rPr lang="en-US" altLang="ja-JP"/>
              <a:t>MPPC: Multi Pixel Photon Counter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792162"/>
          </a:xfrm>
        </p:spPr>
        <p:txBody>
          <a:bodyPr>
            <a:normAutofit fontScale="90000"/>
          </a:bodyPr>
          <a:lstStyle/>
          <a:p>
            <a:r>
              <a:rPr lang="en-US" sz="2800" b="1" dirty="0" smtClean="0">
                <a:solidFill>
                  <a:srgbClr val="FF0000"/>
                </a:solidFill>
              </a:rPr>
              <a:t>But, let’s come back to type (A) calorimeters… Should we follow the trends?</a:t>
            </a:r>
            <a:endParaRPr lang="en-US" sz="2800" b="1" dirty="0">
              <a:solidFill>
                <a:srgbClr val="FF0000"/>
              </a:solidFill>
            </a:endParaRPr>
          </a:p>
        </p:txBody>
      </p:sp>
      <p:pic>
        <p:nvPicPr>
          <p:cNvPr id="4" name="Content Placeholder 3" descr="eRHIC_had_spacal.jpg"/>
          <p:cNvPicPr>
            <a:picLocks noGrp="1" noChangeAspect="1"/>
          </p:cNvPicPr>
          <p:nvPr>
            <p:ph idx="1"/>
          </p:nvPr>
        </p:nvPicPr>
        <p:blipFill>
          <a:blip r:embed="rId3" cstate="print"/>
          <a:stretch>
            <a:fillRect/>
          </a:stretch>
        </p:blipFill>
        <p:spPr>
          <a:xfrm>
            <a:off x="1752600" y="1295400"/>
            <a:ext cx="4953000" cy="5122756"/>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0000"/>
                </a:solidFill>
              </a:rPr>
              <a:t>Or, SPACAL type is what will do the job? </a:t>
            </a:r>
            <a:endParaRPr lang="en-US" sz="3600"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Reasonably good </a:t>
            </a:r>
            <a:r>
              <a:rPr lang="en-US" dirty="0" err="1" smtClean="0"/>
              <a:t>em</a:t>
            </a:r>
            <a:r>
              <a:rPr lang="en-US" dirty="0" smtClean="0"/>
              <a:t> energy resolution.</a:t>
            </a:r>
          </a:p>
          <a:p>
            <a:r>
              <a:rPr lang="en-US" dirty="0" smtClean="0"/>
              <a:t>Excellent </a:t>
            </a:r>
            <a:r>
              <a:rPr lang="en-US" dirty="0" err="1" smtClean="0"/>
              <a:t>hadron</a:t>
            </a:r>
            <a:r>
              <a:rPr lang="en-US" dirty="0" smtClean="0"/>
              <a:t> resolution (still hold the record, DREAM is not there yet).</a:t>
            </a:r>
          </a:p>
          <a:p>
            <a:r>
              <a:rPr lang="en-US" dirty="0" smtClean="0"/>
              <a:t>Flexible granularity.</a:t>
            </a:r>
          </a:p>
          <a:p>
            <a:r>
              <a:rPr lang="en-US" dirty="0" smtClean="0"/>
              <a:t>Fast.</a:t>
            </a:r>
          </a:p>
          <a:p>
            <a:r>
              <a:rPr lang="en-US" dirty="0" smtClean="0"/>
              <a:t>Hermetic.</a:t>
            </a:r>
          </a:p>
          <a:p>
            <a:r>
              <a:rPr lang="en-US" dirty="0" smtClean="0"/>
              <a:t>Internal e/h rejection.</a:t>
            </a:r>
          </a:p>
          <a:p>
            <a:pPr>
              <a:buNone/>
            </a:pPr>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pic>
        <p:nvPicPr>
          <p:cNvPr id="8" name="Picture 5"/>
          <p:cNvPicPr>
            <a:picLocks noGrp="1" noChangeAspect="1" noChangeArrowheads="1"/>
          </p:cNvPicPr>
          <p:nvPr>
            <p:ph idx="1"/>
          </p:nvPr>
        </p:nvPicPr>
        <p:blipFill>
          <a:blip r:embed="rId3" cstate="print"/>
          <a:srcRect/>
          <a:stretch>
            <a:fillRect/>
          </a:stretch>
        </p:blipFill>
        <p:spPr bwMode="auto">
          <a:xfrm>
            <a:off x="457200" y="609600"/>
            <a:ext cx="8374118"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1746" name="Picture 2"/>
          <p:cNvPicPr>
            <a:picLocks noChangeAspect="1" noChangeArrowheads="1"/>
          </p:cNvPicPr>
          <p:nvPr/>
        </p:nvPicPr>
        <p:blipFill>
          <a:blip r:embed="rId3" cstate="print"/>
          <a:srcRect/>
          <a:stretch>
            <a:fillRect/>
          </a:stretch>
        </p:blipFill>
        <p:spPr bwMode="auto">
          <a:xfrm>
            <a:off x="-609600" y="152400"/>
            <a:ext cx="10561320" cy="6380798"/>
          </a:xfrm>
          <a:prstGeom prst="rect">
            <a:avLst/>
          </a:prstGeom>
          <a:noFill/>
          <a:ln w="9525">
            <a:noFill/>
            <a:miter lim="800000"/>
            <a:headEnd/>
            <a:tailEnd/>
          </a:ln>
        </p:spPr>
      </p:pic>
      <p:sp>
        <p:nvSpPr>
          <p:cNvPr id="5" name="TextBox 4"/>
          <p:cNvSpPr txBox="1"/>
          <p:nvPr/>
        </p:nvSpPr>
        <p:spPr>
          <a:xfrm>
            <a:off x="5105400" y="914400"/>
            <a:ext cx="2346476" cy="646331"/>
          </a:xfrm>
          <a:prstGeom prst="rect">
            <a:avLst/>
          </a:prstGeom>
          <a:noFill/>
        </p:spPr>
        <p:txBody>
          <a:bodyPr wrap="none" rtlCol="0">
            <a:spAutoFit/>
          </a:bodyPr>
          <a:lstStyle/>
          <a:p>
            <a:r>
              <a:rPr lang="en-US" dirty="0" err="1" smtClean="0"/>
              <a:t>R.Wigmans</a:t>
            </a:r>
            <a:r>
              <a:rPr lang="en-US" dirty="0" smtClean="0"/>
              <a:t>, </a:t>
            </a:r>
            <a:r>
              <a:rPr lang="en-US" dirty="0" err="1" smtClean="0"/>
              <a:t>Calor</a:t>
            </a:r>
            <a:r>
              <a:rPr lang="en-US" dirty="0" smtClean="0"/>
              <a:t> 2010</a:t>
            </a:r>
          </a:p>
          <a:p>
            <a:endParaRPr lang="en-US" dirty="0"/>
          </a:p>
        </p:txBody>
      </p:sp>
      <p:sp>
        <p:nvSpPr>
          <p:cNvPr id="6" name="TextBox 5"/>
          <p:cNvSpPr txBox="1"/>
          <p:nvPr/>
        </p:nvSpPr>
        <p:spPr>
          <a:xfrm>
            <a:off x="1143000" y="2819400"/>
            <a:ext cx="7017755" cy="646331"/>
          </a:xfrm>
          <a:prstGeom prst="rect">
            <a:avLst/>
          </a:prstGeom>
          <a:noFill/>
        </p:spPr>
        <p:txBody>
          <a:bodyPr wrap="none" rtlCol="0">
            <a:spAutoFit/>
          </a:bodyPr>
          <a:lstStyle/>
          <a:p>
            <a:r>
              <a:rPr lang="en-US" dirty="0" smtClean="0">
                <a:solidFill>
                  <a:schemeClr val="tx2"/>
                </a:solidFill>
              </a:rPr>
              <a:t>We are proposing technology which will reduce this “THE limiting factor”</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30723" name="Picture 3"/>
          <p:cNvPicPr>
            <a:picLocks noChangeAspect="1" noChangeArrowheads="1"/>
          </p:cNvPicPr>
          <p:nvPr/>
        </p:nvPicPr>
        <p:blipFill>
          <a:blip r:embed="rId3" cstate="print"/>
          <a:srcRect/>
          <a:stretch>
            <a:fillRect/>
          </a:stretch>
        </p:blipFill>
        <p:spPr bwMode="auto">
          <a:xfrm>
            <a:off x="-2286000" y="-714375"/>
            <a:ext cx="13716000" cy="8286750"/>
          </a:xfrm>
          <a:prstGeom prst="rect">
            <a:avLst/>
          </a:prstGeom>
          <a:noFill/>
          <a:ln w="9525">
            <a:noFill/>
            <a:miter lim="800000"/>
            <a:headEnd/>
            <a:tailEnd/>
          </a:ln>
        </p:spPr>
      </p:pic>
      <p:sp>
        <p:nvSpPr>
          <p:cNvPr id="7" name="TextBox 6"/>
          <p:cNvSpPr txBox="1"/>
          <p:nvPr/>
        </p:nvSpPr>
        <p:spPr>
          <a:xfrm>
            <a:off x="4572000" y="152400"/>
            <a:ext cx="4248086" cy="369332"/>
          </a:xfrm>
          <a:prstGeom prst="rect">
            <a:avLst/>
          </a:prstGeom>
          <a:noFill/>
        </p:spPr>
        <p:txBody>
          <a:bodyPr wrap="none" rtlCol="0">
            <a:spAutoFit/>
          </a:bodyPr>
          <a:lstStyle/>
          <a:p>
            <a:r>
              <a:rPr lang="en-US" dirty="0" err="1" smtClean="0"/>
              <a:t>M.Livan</a:t>
            </a:r>
            <a:r>
              <a:rPr lang="en-US" dirty="0" smtClean="0"/>
              <a:t> “The Art of </a:t>
            </a:r>
            <a:r>
              <a:rPr lang="en-US" dirty="0" err="1" smtClean="0"/>
              <a:t>calorimetry</a:t>
            </a:r>
            <a:r>
              <a:rPr lang="en-US" dirty="0" smtClean="0"/>
              <a:t> Lecture IV”</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pic>
        <p:nvPicPr>
          <p:cNvPr id="52226" name="Picture 2"/>
          <p:cNvPicPr>
            <a:picLocks noGrp="1" noChangeAspect="1" noChangeArrowheads="1"/>
          </p:cNvPicPr>
          <p:nvPr>
            <p:ph idx="1"/>
          </p:nvPr>
        </p:nvPicPr>
        <p:blipFill>
          <a:blip r:embed="rId3" cstate="print"/>
          <a:srcRect/>
          <a:stretch>
            <a:fillRect/>
          </a:stretch>
        </p:blipFill>
        <p:spPr bwMode="auto">
          <a:xfrm>
            <a:off x="304800" y="228600"/>
            <a:ext cx="8420849"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pPr>
              <a:buNone/>
            </a:pPr>
            <a:endParaRPr lang="en-US" dirty="0" smtClean="0"/>
          </a:p>
          <a:p>
            <a:pPr>
              <a:buNone/>
            </a:pPr>
            <a:endParaRPr lang="en-US" dirty="0" smtClean="0"/>
          </a:p>
          <a:p>
            <a:pPr>
              <a:buNone/>
            </a:pPr>
            <a:endParaRPr lang="en-US" dirty="0" smtClean="0"/>
          </a:p>
          <a:p>
            <a:pPr>
              <a:buNone/>
            </a:pPr>
            <a:r>
              <a:rPr lang="en-US" dirty="0" smtClean="0"/>
              <a:t>  For the reset of the talk I will using pages from the proposal. Please open it at </a:t>
            </a:r>
            <a:r>
              <a:rPr lang="en-US" sz="2400" dirty="0" smtClean="0">
                <a:hlinkClick r:id="rId3"/>
              </a:rPr>
              <a:t>http://www.physics.ucla.edu/~tsai/bemc/RDproposal _v5.pdf</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a:t>
            </a:r>
            <a:r>
              <a:rPr lang="en-US" sz="2000" dirty="0" smtClean="0"/>
              <a:t>The proposal for R&amp;D for new calorimetric technology can be found at </a:t>
            </a:r>
            <a:r>
              <a:rPr lang="en-US" sz="2000" dirty="0" smtClean="0">
                <a:hlinkClick r:id="rId3"/>
              </a:rPr>
              <a:t>http://www.physics.ucla.edu/~tsai/bemc/RDproposal _v5.pdf</a:t>
            </a:r>
            <a:endParaRPr lang="en-US" sz="2000" dirty="0" smtClean="0"/>
          </a:p>
          <a:p>
            <a:pPr>
              <a:buNone/>
            </a:pPr>
            <a:endParaRPr lang="en-US" sz="2000" dirty="0" smtClean="0"/>
          </a:p>
          <a:p>
            <a:pPr>
              <a:buNone/>
            </a:pPr>
            <a:r>
              <a:rPr lang="en-US" sz="2000" dirty="0" smtClean="0"/>
              <a:t>     This proposal was written with assumption that it will be a dedicated </a:t>
            </a:r>
            <a:r>
              <a:rPr lang="en-US" sz="2000" dirty="0" err="1" smtClean="0"/>
              <a:t>eRHIC</a:t>
            </a:r>
            <a:r>
              <a:rPr lang="en-US" sz="2000" dirty="0" smtClean="0"/>
              <a:t> detector. The topic of today discussion is (not) STAR, thus I decided to put couple of slides which will serve as an introduction (if you wish, it is my, probably, biased view how sampling calorimetric technology was developing in the recent past and where it is now). </a:t>
            </a:r>
          </a:p>
          <a:p>
            <a:pPr>
              <a:buNone/>
            </a:pPr>
            <a:endParaRPr lang="en-US" sz="2000" dirty="0" smtClean="0"/>
          </a:p>
          <a:p>
            <a:pPr>
              <a:buNone/>
            </a:pPr>
            <a:r>
              <a:rPr lang="en-US" sz="2000" dirty="0" smtClean="0"/>
              <a:t>      I will discuss only sampling </a:t>
            </a:r>
            <a:r>
              <a:rPr lang="en-US" sz="2000" dirty="0" smtClean="0"/>
              <a:t>calorimeters.</a:t>
            </a:r>
            <a:endParaRPr lang="en-US" sz="2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Simple classification of different sampling calorimeters.</a:t>
            </a:r>
            <a:endParaRPr lang="en-US" dirty="0"/>
          </a:p>
        </p:txBody>
      </p:sp>
      <p:sp>
        <p:nvSpPr>
          <p:cNvPr id="3" name="Content Placeholder 2"/>
          <p:cNvSpPr>
            <a:spLocks noGrp="1"/>
          </p:cNvSpPr>
          <p:nvPr>
            <p:ph idx="1"/>
          </p:nvPr>
        </p:nvSpPr>
        <p:spPr>
          <a:xfrm>
            <a:off x="457200" y="1600200"/>
            <a:ext cx="8458200" cy="5029200"/>
          </a:xfrm>
        </p:spPr>
        <p:txBody>
          <a:bodyPr/>
          <a:lstStyle/>
          <a:p>
            <a:r>
              <a:rPr lang="en-US" dirty="0" smtClean="0"/>
              <a:t> </a:t>
            </a:r>
            <a:endParaRPr lang="en-US" dirty="0"/>
          </a:p>
        </p:txBody>
      </p:sp>
      <p:graphicFrame>
        <p:nvGraphicFramePr>
          <p:cNvPr id="4" name="Object 3"/>
          <p:cNvGraphicFramePr>
            <a:graphicFrameLocks noChangeAspect="1"/>
          </p:cNvGraphicFramePr>
          <p:nvPr/>
        </p:nvGraphicFramePr>
        <p:xfrm>
          <a:off x="1295400" y="2057400"/>
          <a:ext cx="6083300" cy="2555875"/>
        </p:xfrm>
        <a:graphic>
          <a:graphicData uri="http://schemas.openxmlformats.org/presentationml/2006/ole">
            <p:oleObj spid="_x0000_s1026" name="Document" r:id="rId4" imgW="6083702" imgH="2559665" progId="Word.Document.12">
              <p:embed/>
            </p:oleObj>
          </a:graphicData>
        </a:graphic>
      </p:graphicFrame>
      <p:sp>
        <p:nvSpPr>
          <p:cNvPr id="5" name="TextBox 4"/>
          <p:cNvSpPr txBox="1"/>
          <p:nvPr/>
        </p:nvSpPr>
        <p:spPr>
          <a:xfrm>
            <a:off x="609600" y="4648200"/>
            <a:ext cx="8077200" cy="2031325"/>
          </a:xfrm>
          <a:prstGeom prst="rect">
            <a:avLst/>
          </a:prstGeom>
          <a:noFill/>
        </p:spPr>
        <p:txBody>
          <a:bodyPr wrap="square" rtlCol="0">
            <a:spAutoFit/>
          </a:bodyPr>
          <a:lstStyle/>
          <a:p>
            <a:r>
              <a:rPr lang="en-US" dirty="0" smtClean="0"/>
              <a:t>I will classify sampling calorimeters in three different groups using this equation. First group has small d and Fs, second has small d but large Fs, and third has large d and Fs.  Of course, boundaries is not well defined and there is migration between groups, but in general I think it will work for this discussion.</a:t>
            </a:r>
          </a:p>
          <a:p>
            <a:endParaRPr lang="en-US" dirty="0" smtClean="0"/>
          </a:p>
          <a:p>
            <a:r>
              <a:rPr lang="en-US" dirty="0" smtClean="0"/>
              <a:t>Next  slide shows that (3) describes energy resolution of sampling calorimeters reasonably well.</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7651" name="Picture 3"/>
          <p:cNvPicPr>
            <a:picLocks noChangeAspect="1" noChangeArrowheads="1"/>
          </p:cNvPicPr>
          <p:nvPr/>
        </p:nvPicPr>
        <p:blipFill>
          <a:blip r:embed="rId3" cstate="print"/>
          <a:srcRect/>
          <a:stretch>
            <a:fillRect/>
          </a:stretch>
        </p:blipFill>
        <p:spPr bwMode="auto">
          <a:xfrm>
            <a:off x="-2286000" y="-685800"/>
            <a:ext cx="13716000" cy="8286750"/>
          </a:xfrm>
          <a:prstGeom prst="rect">
            <a:avLst/>
          </a:prstGeom>
          <a:noFill/>
          <a:ln w="9525">
            <a:noFill/>
            <a:miter lim="800000"/>
            <a:headEnd/>
            <a:tailEnd/>
          </a:ln>
        </p:spPr>
      </p:pic>
      <p:sp>
        <p:nvSpPr>
          <p:cNvPr id="8" name="TextBox 7"/>
          <p:cNvSpPr txBox="1"/>
          <p:nvPr/>
        </p:nvSpPr>
        <p:spPr>
          <a:xfrm>
            <a:off x="6744625" y="457200"/>
            <a:ext cx="2399375" cy="369332"/>
          </a:xfrm>
          <a:prstGeom prst="rect">
            <a:avLst/>
          </a:prstGeom>
          <a:noFill/>
        </p:spPr>
        <p:txBody>
          <a:bodyPr wrap="none" rtlCol="0">
            <a:spAutoFit/>
          </a:bodyPr>
          <a:lstStyle/>
          <a:p>
            <a:r>
              <a:rPr lang="en-US" dirty="0" err="1" smtClean="0"/>
              <a:t>R.Wigmans</a:t>
            </a:r>
            <a:r>
              <a:rPr lang="en-US" dirty="0" smtClean="0"/>
              <a:t> , </a:t>
            </a:r>
            <a:r>
              <a:rPr lang="en-US" dirty="0" err="1" smtClean="0"/>
              <a:t>Calor</a:t>
            </a:r>
            <a:r>
              <a:rPr lang="en-US" dirty="0" smtClean="0"/>
              <a:t> 2010</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fontScale="90000"/>
          </a:bodyPr>
          <a:lstStyle/>
          <a:p>
            <a:r>
              <a:rPr lang="en-US" sz="2400" dirty="0" smtClean="0"/>
              <a:t>Simple classification table.</a:t>
            </a:r>
            <a:br>
              <a:rPr lang="en-US" sz="2400" dirty="0" smtClean="0"/>
            </a:br>
            <a:endParaRPr lang="en-US" sz="2400" dirty="0"/>
          </a:p>
        </p:txBody>
      </p:sp>
      <p:graphicFrame>
        <p:nvGraphicFramePr>
          <p:cNvPr id="4" name="Content Placeholder 3"/>
          <p:cNvGraphicFramePr>
            <a:graphicFrameLocks noGrp="1"/>
          </p:cNvGraphicFramePr>
          <p:nvPr>
            <p:ph idx="1"/>
          </p:nvPr>
        </p:nvGraphicFramePr>
        <p:xfrm>
          <a:off x="457200" y="762000"/>
          <a:ext cx="8229600" cy="4968240"/>
        </p:xfrm>
        <a:graphic>
          <a:graphicData uri="http://schemas.openxmlformats.org/drawingml/2006/table">
            <a:tbl>
              <a:tblPr firstRow="1" bandRow="1">
                <a:tableStyleId>{5C22544A-7EE6-4342-B048-85BDC9FD1C3A}</a:tableStyleId>
              </a:tblPr>
              <a:tblGrid>
                <a:gridCol w="2743200"/>
                <a:gridCol w="2743200"/>
                <a:gridCol w="2743200"/>
              </a:tblGrid>
              <a:tr h="4724400">
                <a:tc>
                  <a:txBody>
                    <a:bodyPr/>
                    <a:lstStyle/>
                    <a:p>
                      <a:r>
                        <a:rPr lang="en-US" sz="1600" b="1" i="1" dirty="0" smtClean="0">
                          <a:solidFill>
                            <a:srgbClr val="C00000"/>
                          </a:solidFill>
                        </a:rPr>
                        <a:t>Small d, Small Fs    (A)</a:t>
                      </a:r>
                    </a:p>
                    <a:p>
                      <a:endParaRPr lang="en-US" sz="1600" dirty="0" smtClean="0"/>
                    </a:p>
                    <a:p>
                      <a:r>
                        <a:rPr lang="en-US" sz="1600" dirty="0" smtClean="0"/>
                        <a:t>This is </a:t>
                      </a:r>
                      <a:r>
                        <a:rPr lang="en-US" sz="1600" dirty="0" err="1" smtClean="0"/>
                        <a:t>ScFi</a:t>
                      </a:r>
                      <a:r>
                        <a:rPr lang="en-US" sz="1600" dirty="0" smtClean="0"/>
                        <a:t> calorimeters. </a:t>
                      </a:r>
                      <a:r>
                        <a:rPr lang="en-US" sz="1600" baseline="0" dirty="0" smtClean="0"/>
                        <a:t> Key words: </a:t>
                      </a:r>
                    </a:p>
                    <a:p>
                      <a:r>
                        <a:rPr lang="en-US" sz="1600" baseline="0" dirty="0" smtClean="0"/>
                        <a:t>Good energy , position resolution. </a:t>
                      </a:r>
                    </a:p>
                    <a:p>
                      <a:r>
                        <a:rPr lang="en-US" sz="1600" baseline="0" dirty="0" smtClean="0"/>
                        <a:t>Fast, compact, hermetic. Problems are;</a:t>
                      </a:r>
                    </a:p>
                    <a:p>
                      <a:r>
                        <a:rPr lang="en-US" sz="1600" baseline="0" dirty="0" err="1" smtClean="0"/>
                        <a:t>Projectivity</a:t>
                      </a:r>
                      <a:r>
                        <a:rPr lang="en-US" sz="1600" baseline="0" dirty="0" smtClean="0"/>
                        <a:t>, high cost (1/10</a:t>
                      </a:r>
                      <a:r>
                        <a:rPr lang="en-US" sz="1600" baseline="30000" dirty="0" smtClean="0"/>
                        <a:t>th</a:t>
                      </a:r>
                      <a:r>
                        <a:rPr lang="en-US" sz="1600" baseline="0" dirty="0" smtClean="0"/>
                        <a:t> of crystals).</a:t>
                      </a:r>
                    </a:p>
                    <a:p>
                      <a:r>
                        <a:rPr lang="en-US" sz="1600" baseline="0" dirty="0" smtClean="0"/>
                        <a:t>Example (H1)</a:t>
                      </a:r>
                    </a:p>
                    <a:p>
                      <a:r>
                        <a:rPr lang="en-US" sz="1600" baseline="0" dirty="0" smtClean="0"/>
                        <a:t> </a:t>
                      </a:r>
                    </a:p>
                    <a:p>
                      <a:r>
                        <a:rPr lang="en-US" sz="1600" baseline="0" dirty="0" err="1" smtClean="0">
                          <a:solidFill>
                            <a:schemeClr val="tx1"/>
                          </a:solidFill>
                        </a:rPr>
                        <a:t>Rm</a:t>
                      </a:r>
                      <a:r>
                        <a:rPr lang="en-US" sz="1600" baseline="0" dirty="0" smtClean="0">
                          <a:solidFill>
                            <a:schemeClr val="tx1"/>
                          </a:solidFill>
                        </a:rPr>
                        <a:t>                    1.8 cm</a:t>
                      </a:r>
                    </a:p>
                    <a:p>
                      <a:r>
                        <a:rPr lang="en-US" sz="1600" baseline="0" dirty="0" smtClean="0">
                          <a:solidFill>
                            <a:schemeClr val="tx1"/>
                          </a:solidFill>
                        </a:rPr>
                        <a:t>X0                     0.7 cm</a:t>
                      </a:r>
                    </a:p>
                    <a:p>
                      <a:r>
                        <a:rPr lang="en-US" sz="1600" baseline="0" dirty="0" smtClean="0">
                          <a:solidFill>
                            <a:schemeClr val="tx1"/>
                          </a:solidFill>
                        </a:rPr>
                        <a:t>Energy </a:t>
                      </a:r>
                      <a:r>
                        <a:rPr lang="en-US" sz="1600" baseline="0" dirty="0" err="1" smtClean="0">
                          <a:solidFill>
                            <a:schemeClr val="tx1"/>
                          </a:solidFill>
                        </a:rPr>
                        <a:t>reso</a:t>
                      </a:r>
                      <a:r>
                        <a:rPr lang="en-US" sz="1600" baseline="0" dirty="0" smtClean="0">
                          <a:solidFill>
                            <a:schemeClr val="tx1"/>
                          </a:solidFill>
                        </a:rPr>
                        <a:t>. ~ 10%  (1 </a:t>
                      </a:r>
                      <a:r>
                        <a:rPr lang="en-US" sz="1600" baseline="0" dirty="0" err="1" smtClean="0">
                          <a:solidFill>
                            <a:schemeClr val="tx1"/>
                          </a:solidFill>
                        </a:rPr>
                        <a:t>GeV</a:t>
                      </a:r>
                      <a:r>
                        <a:rPr lang="en-US" sz="1600" baseline="0" dirty="0" smtClean="0">
                          <a:solidFill>
                            <a:schemeClr val="tx1"/>
                          </a:solidFill>
                        </a:rPr>
                        <a:t>)</a:t>
                      </a:r>
                    </a:p>
                    <a:p>
                      <a:r>
                        <a:rPr lang="en-US" sz="1600" baseline="0" dirty="0" smtClean="0">
                          <a:solidFill>
                            <a:schemeClr val="tx1"/>
                          </a:solidFill>
                        </a:rPr>
                        <a:t>Density ~         10 g/cm^3</a:t>
                      </a:r>
                    </a:p>
                    <a:p>
                      <a:r>
                        <a:rPr lang="en-US" sz="1600" baseline="0" dirty="0" smtClean="0">
                          <a:solidFill>
                            <a:schemeClr val="tx1"/>
                          </a:solidFill>
                        </a:rPr>
                        <a:t>Number of fiber/tower~ 600 (0.3 mm diameter, 0.8mm spacing)</a:t>
                      </a:r>
                    </a:p>
                    <a:p>
                      <a:endParaRPr lang="en-US" sz="1600" baseline="0" dirty="0" smtClean="0"/>
                    </a:p>
                  </a:txBody>
                  <a:tcPr/>
                </a:tc>
                <a:tc>
                  <a:txBody>
                    <a:bodyPr/>
                    <a:lstStyle/>
                    <a:p>
                      <a:r>
                        <a:rPr lang="en-US" sz="1600" i="1" dirty="0" smtClean="0">
                          <a:solidFill>
                            <a:srgbClr val="C00000"/>
                          </a:solidFill>
                        </a:rPr>
                        <a:t>Small d, Large</a:t>
                      </a:r>
                      <a:r>
                        <a:rPr lang="en-US" sz="1600" i="1" baseline="0" dirty="0" smtClean="0">
                          <a:solidFill>
                            <a:srgbClr val="C00000"/>
                          </a:solidFill>
                        </a:rPr>
                        <a:t> Fs  (B)</a:t>
                      </a:r>
                    </a:p>
                    <a:p>
                      <a:endParaRPr lang="en-US" sz="1600" baseline="0" dirty="0" smtClean="0"/>
                    </a:p>
                    <a:p>
                      <a:r>
                        <a:rPr lang="en-US" sz="1600" baseline="0" dirty="0" smtClean="0"/>
                        <a:t>This is “</a:t>
                      </a:r>
                      <a:r>
                        <a:rPr lang="en-US" sz="1600" baseline="0" dirty="0" err="1" smtClean="0"/>
                        <a:t>Shashlik</a:t>
                      </a:r>
                      <a:r>
                        <a:rPr lang="en-US" sz="1600" baseline="0" dirty="0" smtClean="0"/>
                        <a:t>” type.</a:t>
                      </a:r>
                    </a:p>
                    <a:p>
                      <a:r>
                        <a:rPr lang="en-US" sz="1600" baseline="0" dirty="0" smtClean="0"/>
                        <a:t>Key words:</a:t>
                      </a:r>
                    </a:p>
                    <a:p>
                      <a:r>
                        <a:rPr lang="en-US" sz="1600" baseline="0" dirty="0" smtClean="0"/>
                        <a:t>Excellent energy resolution</a:t>
                      </a:r>
                    </a:p>
                    <a:p>
                      <a:r>
                        <a:rPr lang="en-US" sz="1600" baseline="0" dirty="0" smtClean="0"/>
                        <a:t>Reasonably fast</a:t>
                      </a:r>
                    </a:p>
                    <a:p>
                      <a:r>
                        <a:rPr lang="en-US" sz="1600" baseline="0" dirty="0" smtClean="0"/>
                        <a:t>Small dead areas </a:t>
                      </a:r>
                    </a:p>
                    <a:p>
                      <a:r>
                        <a:rPr lang="en-US" sz="1600" dirty="0" smtClean="0"/>
                        <a:t>Problems</a:t>
                      </a:r>
                      <a:r>
                        <a:rPr lang="en-US" sz="1600" baseline="0" dirty="0" smtClean="0"/>
                        <a:t> are:</a:t>
                      </a:r>
                    </a:p>
                    <a:p>
                      <a:r>
                        <a:rPr lang="en-US" sz="1600" baseline="0" dirty="0" smtClean="0"/>
                        <a:t>Low density, </a:t>
                      </a:r>
                      <a:r>
                        <a:rPr lang="en-US" sz="1600" baseline="0" dirty="0" err="1" smtClean="0"/>
                        <a:t>projectivity</a:t>
                      </a:r>
                      <a:r>
                        <a:rPr lang="en-US" sz="1600" baseline="0" dirty="0" smtClean="0"/>
                        <a:t>. Moderate cost</a:t>
                      </a:r>
                    </a:p>
                    <a:p>
                      <a:r>
                        <a:rPr lang="en-US" sz="1600" baseline="0" dirty="0" smtClean="0"/>
                        <a:t>Example (KOPIO/PANDA)</a:t>
                      </a:r>
                    </a:p>
                    <a:p>
                      <a:endParaRPr lang="en-US" baseline="0" dirty="0" smtClean="0"/>
                    </a:p>
                    <a:p>
                      <a:r>
                        <a:rPr lang="en-US" sz="1600" baseline="0" dirty="0" smtClean="0">
                          <a:solidFill>
                            <a:schemeClr val="tx1"/>
                          </a:solidFill>
                        </a:rPr>
                        <a:t>         6 cm</a:t>
                      </a:r>
                    </a:p>
                    <a:p>
                      <a:r>
                        <a:rPr lang="en-US" sz="1600" baseline="0" dirty="0" smtClean="0">
                          <a:solidFill>
                            <a:schemeClr val="tx1"/>
                          </a:solidFill>
                        </a:rPr>
                        <a:t>         3.4 cm</a:t>
                      </a:r>
                    </a:p>
                    <a:p>
                      <a:r>
                        <a:rPr lang="en-US" sz="1600" baseline="0" dirty="0" smtClean="0">
                          <a:solidFill>
                            <a:schemeClr val="tx1"/>
                          </a:solidFill>
                        </a:rPr>
                        <a:t>         4%</a:t>
                      </a:r>
                    </a:p>
                    <a:p>
                      <a:r>
                        <a:rPr lang="en-US" sz="1600" baseline="0" dirty="0" smtClean="0">
                          <a:solidFill>
                            <a:schemeClr val="tx1"/>
                          </a:solidFill>
                        </a:rPr>
                        <a:t>         2.5 g.cm^3</a:t>
                      </a:r>
                    </a:p>
                    <a:p>
                      <a:r>
                        <a:rPr lang="en-US" sz="1600" baseline="0" dirty="0" smtClean="0">
                          <a:solidFill>
                            <a:schemeClr val="tx1"/>
                          </a:solidFill>
                        </a:rPr>
                        <a:t>0.3 mm </a:t>
                      </a:r>
                      <a:r>
                        <a:rPr lang="en-US" sz="1600" baseline="0" dirty="0" err="1" smtClean="0">
                          <a:solidFill>
                            <a:schemeClr val="tx1"/>
                          </a:solidFill>
                        </a:rPr>
                        <a:t>Pb</a:t>
                      </a:r>
                      <a:r>
                        <a:rPr lang="en-US" sz="1600" baseline="0" dirty="0" smtClean="0">
                          <a:solidFill>
                            <a:schemeClr val="tx1"/>
                          </a:solidFill>
                        </a:rPr>
                        <a:t>/1.5 mm Sc</a:t>
                      </a:r>
                    </a:p>
                    <a:p>
                      <a:r>
                        <a:rPr lang="en-US" sz="1600" baseline="0" dirty="0" smtClean="0">
                          <a:solidFill>
                            <a:schemeClr val="tx1"/>
                          </a:solidFill>
                        </a:rPr>
                        <a:t>400 layers</a:t>
                      </a:r>
                      <a:endParaRPr lang="en-US" sz="1600" dirty="0">
                        <a:solidFill>
                          <a:schemeClr val="tx1"/>
                        </a:solidFill>
                      </a:endParaRPr>
                    </a:p>
                  </a:txBody>
                  <a:tcPr/>
                </a:tc>
                <a:tc>
                  <a:txBody>
                    <a:bodyPr/>
                    <a:lstStyle/>
                    <a:p>
                      <a:r>
                        <a:rPr lang="en-US" sz="1600" i="1" dirty="0" smtClean="0">
                          <a:solidFill>
                            <a:srgbClr val="C00000"/>
                          </a:solidFill>
                        </a:rPr>
                        <a:t>Large d, Large Fs  (C)</a:t>
                      </a:r>
                    </a:p>
                    <a:p>
                      <a:endParaRPr lang="en-US" sz="1600" dirty="0" smtClean="0"/>
                    </a:p>
                    <a:p>
                      <a:r>
                        <a:rPr lang="en-US" sz="1600" dirty="0" smtClean="0"/>
                        <a:t>Tile/Fiber</a:t>
                      </a:r>
                      <a:r>
                        <a:rPr lang="en-US" sz="1600" baseline="0" dirty="0" smtClean="0"/>
                        <a:t> type.</a:t>
                      </a:r>
                    </a:p>
                    <a:p>
                      <a:r>
                        <a:rPr lang="en-US" sz="1600" baseline="0" dirty="0" smtClean="0"/>
                        <a:t>Key words:</a:t>
                      </a:r>
                    </a:p>
                    <a:p>
                      <a:r>
                        <a:rPr lang="en-US" sz="1600" baseline="0" dirty="0" smtClean="0"/>
                        <a:t>Ok energy resolution</a:t>
                      </a:r>
                    </a:p>
                    <a:p>
                      <a:r>
                        <a:rPr lang="en-US" sz="1600" baseline="0" dirty="0" smtClean="0"/>
                        <a:t>Reasonably fast</a:t>
                      </a:r>
                    </a:p>
                    <a:p>
                      <a:r>
                        <a:rPr lang="en-US" sz="1600" baseline="0" dirty="0" smtClean="0"/>
                        <a:t>Very cost effective</a:t>
                      </a:r>
                    </a:p>
                    <a:p>
                      <a:r>
                        <a:rPr lang="en-US" sz="1600" baseline="0" dirty="0" smtClean="0"/>
                        <a:t>Problems are:</a:t>
                      </a:r>
                    </a:p>
                    <a:p>
                      <a:r>
                        <a:rPr lang="en-US" sz="1600" baseline="0" dirty="0" smtClean="0"/>
                        <a:t>Moderate density, large dead areas.</a:t>
                      </a:r>
                    </a:p>
                    <a:p>
                      <a:r>
                        <a:rPr lang="en-US" sz="1600" baseline="0" dirty="0" smtClean="0"/>
                        <a:t>Example (STAR BEMC)</a:t>
                      </a:r>
                      <a:endParaRPr lang="en-US" baseline="0" dirty="0" smtClean="0"/>
                    </a:p>
                    <a:p>
                      <a:endParaRPr lang="en-US" baseline="0" dirty="0" smtClean="0"/>
                    </a:p>
                    <a:p>
                      <a:r>
                        <a:rPr lang="en-US" sz="1600" baseline="0" dirty="0" smtClean="0">
                          <a:solidFill>
                            <a:schemeClr val="tx1"/>
                          </a:solidFill>
                        </a:rPr>
                        <a:t>     3 cm</a:t>
                      </a:r>
                    </a:p>
                    <a:p>
                      <a:r>
                        <a:rPr lang="en-US" sz="1600" baseline="0" dirty="0" smtClean="0">
                          <a:solidFill>
                            <a:schemeClr val="tx1"/>
                          </a:solidFill>
                        </a:rPr>
                        <a:t>     1.2 cm</a:t>
                      </a:r>
                    </a:p>
                    <a:p>
                      <a:r>
                        <a:rPr lang="en-US" sz="1600" baseline="0" dirty="0" smtClean="0">
                          <a:solidFill>
                            <a:schemeClr val="tx1"/>
                          </a:solidFill>
                        </a:rPr>
                        <a:t>      15%</a:t>
                      </a:r>
                    </a:p>
                    <a:p>
                      <a:r>
                        <a:rPr lang="en-US" sz="1600" baseline="0" dirty="0" smtClean="0">
                          <a:solidFill>
                            <a:schemeClr val="tx1"/>
                          </a:solidFill>
                        </a:rPr>
                        <a:t>      6 g/cm^3</a:t>
                      </a:r>
                    </a:p>
                    <a:p>
                      <a:r>
                        <a:rPr lang="en-US" sz="1600" baseline="0" dirty="0" smtClean="0">
                          <a:solidFill>
                            <a:schemeClr val="tx1"/>
                          </a:solidFill>
                        </a:rPr>
                        <a:t> 5mm </a:t>
                      </a:r>
                      <a:r>
                        <a:rPr lang="en-US" sz="1600" baseline="0" dirty="0" err="1" smtClean="0">
                          <a:solidFill>
                            <a:schemeClr val="tx1"/>
                          </a:solidFill>
                        </a:rPr>
                        <a:t>Pb</a:t>
                      </a:r>
                      <a:r>
                        <a:rPr lang="en-US" sz="1600" baseline="0" dirty="0" smtClean="0">
                          <a:solidFill>
                            <a:schemeClr val="tx1"/>
                          </a:solidFill>
                        </a:rPr>
                        <a:t>/ 5mm Sc</a:t>
                      </a:r>
                    </a:p>
                    <a:p>
                      <a:r>
                        <a:rPr lang="en-US" sz="1600" baseline="0" dirty="0" smtClean="0">
                          <a:solidFill>
                            <a:schemeClr val="tx1"/>
                          </a:solidFill>
                        </a:rPr>
                        <a:t> 20 layers</a:t>
                      </a:r>
                      <a:endParaRPr lang="en-US" sz="1600" dirty="0">
                        <a:solidFill>
                          <a:schemeClr val="tx1"/>
                        </a:solidFill>
                      </a:endParaRPr>
                    </a:p>
                  </a:txBody>
                  <a:tcPr/>
                </a:tc>
              </a:tr>
            </a:tbl>
          </a:graphicData>
        </a:graphic>
      </p:graphicFrame>
      <p:sp>
        <p:nvSpPr>
          <p:cNvPr id="5" name="TextBox 4"/>
          <p:cNvSpPr txBox="1"/>
          <p:nvPr/>
        </p:nvSpPr>
        <p:spPr>
          <a:xfrm>
            <a:off x="457200" y="6172200"/>
            <a:ext cx="7906267" cy="369332"/>
          </a:xfrm>
          <a:prstGeom prst="rect">
            <a:avLst/>
          </a:prstGeom>
          <a:noFill/>
        </p:spPr>
        <p:txBody>
          <a:bodyPr wrap="none" rtlCol="0">
            <a:spAutoFit/>
          </a:bodyPr>
          <a:lstStyle/>
          <a:p>
            <a:r>
              <a:rPr lang="en-US" b="1" dirty="0" smtClean="0">
                <a:solidFill>
                  <a:srgbClr val="FF0000"/>
                </a:solidFill>
              </a:rPr>
              <a:t>We proposing to develop new technology for (A) but keep the price tag from (C). </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Some trends, a bit of history and what we can take from HEP past and ongoing R&amp;Ds…</a:t>
            </a:r>
            <a:endParaRPr lang="en-US" sz="3200" dirty="0"/>
          </a:p>
        </p:txBody>
      </p:sp>
      <p:sp>
        <p:nvSpPr>
          <p:cNvPr id="3" name="Content Placeholder 2"/>
          <p:cNvSpPr>
            <a:spLocks noGrp="1"/>
          </p:cNvSpPr>
          <p:nvPr>
            <p:ph idx="1"/>
          </p:nvPr>
        </p:nvSpPr>
        <p:spPr/>
        <p:txBody>
          <a:bodyPr>
            <a:normAutofit/>
          </a:bodyPr>
          <a:lstStyle/>
          <a:p>
            <a:r>
              <a:rPr lang="en-US" sz="2000" dirty="0" smtClean="0"/>
              <a:t>As it was shown in slide 4, </a:t>
            </a:r>
            <a:r>
              <a:rPr lang="en-US" sz="2000" dirty="0" err="1" smtClean="0"/>
              <a:t>ScFi</a:t>
            </a:r>
            <a:r>
              <a:rPr lang="en-US" sz="2000" dirty="0" smtClean="0"/>
              <a:t> calorimeters were among the best before the LHC. For LHC all three types were considered. By the end (b) and (c) is in use or will be in use. Developments in (a) type was halted till about 2003.  I don’t have good explanation why type (a) is not in use…</a:t>
            </a:r>
          </a:p>
          <a:p>
            <a:r>
              <a:rPr lang="en-US" sz="2000" dirty="0" smtClean="0"/>
              <a:t>The clear winner is Crystal Clear Collaboration (CERN 1990), we now have PWO, and “thin” Hamamatsu APDs. Both in use in large scale experiments,</a:t>
            </a:r>
          </a:p>
          <a:p>
            <a:pPr>
              <a:buNone/>
            </a:pPr>
            <a:r>
              <a:rPr lang="en-US" sz="2000" dirty="0" smtClean="0"/>
              <a:t>      </a:t>
            </a:r>
            <a:r>
              <a:rPr lang="en-US" sz="2000" dirty="0" smtClean="0">
                <a:solidFill>
                  <a:srgbClr val="FF0000"/>
                </a:solidFill>
              </a:rPr>
              <a:t>but …(see </a:t>
            </a:r>
            <a:r>
              <a:rPr lang="en-US" sz="2000" dirty="0" err="1" smtClean="0">
                <a:solidFill>
                  <a:srgbClr val="FF0000"/>
                </a:solidFill>
              </a:rPr>
              <a:t>Wigman’s</a:t>
            </a:r>
            <a:r>
              <a:rPr lang="en-US" sz="2000" dirty="0" smtClean="0">
                <a:solidFill>
                  <a:srgbClr val="FF0000"/>
                </a:solidFill>
              </a:rPr>
              <a:t> talk at </a:t>
            </a:r>
            <a:r>
              <a:rPr lang="en-US" sz="2000" dirty="0" err="1" smtClean="0">
                <a:solidFill>
                  <a:srgbClr val="FF0000"/>
                </a:solidFill>
              </a:rPr>
              <a:t>Calor</a:t>
            </a:r>
            <a:r>
              <a:rPr lang="en-US" sz="2000" dirty="0" smtClean="0">
                <a:solidFill>
                  <a:srgbClr val="FF0000"/>
                </a:solidFill>
              </a:rPr>
              <a:t> 2010)</a:t>
            </a:r>
            <a:r>
              <a:rPr lang="en-US" sz="2000" dirty="0" smtClean="0"/>
              <a:t>. </a:t>
            </a:r>
          </a:p>
          <a:p>
            <a:r>
              <a:rPr lang="en-US" sz="2000" dirty="0" smtClean="0"/>
              <a:t>Type (b) were mature before LHC. ALICE, </a:t>
            </a:r>
            <a:r>
              <a:rPr lang="en-US" sz="2000" dirty="0" err="1" smtClean="0"/>
              <a:t>LHCb</a:t>
            </a:r>
            <a:r>
              <a:rPr lang="en-US" sz="2000" dirty="0" smtClean="0"/>
              <a:t>, PANDA is (will) be using this type.  How type (b) will fit into (m)</a:t>
            </a:r>
            <a:r>
              <a:rPr lang="en-US" sz="2000" dirty="0" err="1" smtClean="0"/>
              <a:t>eRHIC</a:t>
            </a:r>
            <a:r>
              <a:rPr lang="en-US" sz="2000" dirty="0" smtClean="0"/>
              <a:t> is not clear. </a:t>
            </a:r>
          </a:p>
          <a:p>
            <a:r>
              <a:rPr lang="en-US" sz="2000" dirty="0" smtClean="0"/>
              <a:t>All digital for PFA??? Some things developed for these may be interesting to play with MPPC (not cheap, </a:t>
            </a:r>
            <a:r>
              <a:rPr lang="en-US" sz="2000" dirty="0" err="1" smtClean="0"/>
              <a:t>Hamammatsu</a:t>
            </a:r>
            <a:r>
              <a:rPr lang="en-US" sz="2000" dirty="0" smtClean="0"/>
              <a:t> 6mm x 6mm ~60k pixels - $600)</a:t>
            </a:r>
          </a:p>
          <a:p>
            <a:pPr>
              <a:buNone/>
            </a:pPr>
            <a:endParaRPr lang="en-US" sz="2000" dirty="0" smtClean="0"/>
          </a:p>
          <a:p>
            <a:pPr>
              <a:buNone/>
            </a:pPr>
            <a:endParaRPr lang="en-US" sz="2000" dirty="0" smtClean="0"/>
          </a:p>
          <a:p>
            <a:pPr>
              <a:buNone/>
            </a:pPr>
            <a:endParaRPr lang="en-US" sz="2000"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2000" dirty="0" smtClean="0"/>
              <a:t>Continuing from slide 6</a:t>
            </a:r>
            <a:endParaRPr lang="en-US" sz="2000" dirty="0"/>
          </a:p>
        </p:txBody>
      </p:sp>
      <p:pic>
        <p:nvPicPr>
          <p:cNvPr id="16386" name="Picture 2"/>
          <p:cNvPicPr>
            <a:picLocks noGrp="1" noChangeAspect="1" noChangeArrowheads="1"/>
          </p:cNvPicPr>
          <p:nvPr>
            <p:ph idx="1"/>
          </p:nvPr>
        </p:nvPicPr>
        <p:blipFill>
          <a:blip r:embed="rId3" cstate="print"/>
          <a:srcRect/>
          <a:stretch>
            <a:fillRect/>
          </a:stretch>
        </p:blipFill>
        <p:spPr bwMode="auto">
          <a:xfrm>
            <a:off x="457200" y="1371600"/>
            <a:ext cx="8229600" cy="5143500"/>
          </a:xfrm>
          <a:prstGeom prst="rect">
            <a:avLst/>
          </a:prstGeom>
          <a:noFill/>
          <a:ln w="9525">
            <a:noFill/>
            <a:miter lim="800000"/>
            <a:headEnd/>
            <a:tailEnd/>
          </a:ln>
        </p:spPr>
      </p:pic>
      <p:sp>
        <p:nvSpPr>
          <p:cNvPr id="6" name="TextBox 5"/>
          <p:cNvSpPr txBox="1"/>
          <p:nvPr/>
        </p:nvSpPr>
        <p:spPr>
          <a:xfrm>
            <a:off x="457200" y="914400"/>
            <a:ext cx="8449429" cy="369332"/>
          </a:xfrm>
          <a:prstGeom prst="rect">
            <a:avLst/>
          </a:prstGeom>
          <a:noFill/>
        </p:spPr>
        <p:txBody>
          <a:bodyPr wrap="none" rtlCol="0">
            <a:spAutoFit/>
          </a:bodyPr>
          <a:lstStyle/>
          <a:p>
            <a:r>
              <a:rPr lang="en-US" dirty="0" smtClean="0"/>
              <a:t>ILC  R&amp;D. Design driven by jet resolution at 30%/</a:t>
            </a:r>
            <a:r>
              <a:rPr lang="en-US" dirty="0" err="1" smtClean="0"/>
              <a:t>sqrt</a:t>
            </a:r>
            <a:r>
              <a:rPr lang="en-US" dirty="0" smtClean="0"/>
              <a:t>(E). New era of digital calorimeters?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200" y="122238"/>
            <a:ext cx="7543800" cy="1020762"/>
          </a:xfrm>
        </p:spPr>
        <p:txBody>
          <a:bodyPr/>
          <a:lstStyle/>
          <a:p>
            <a:pPr eaLnBrk="1" hangingPunct="1"/>
            <a:r>
              <a:rPr lang="en-US" altLang="ja-JP" smtClean="0"/>
              <a:t>PFA</a:t>
            </a:r>
          </a:p>
        </p:txBody>
      </p:sp>
      <p:sp>
        <p:nvSpPr>
          <p:cNvPr id="4100" name="Rectangle 3"/>
          <p:cNvSpPr>
            <a:spLocks noGrp="1" noChangeArrowheads="1"/>
          </p:cNvSpPr>
          <p:nvPr>
            <p:ph type="body" sz="half" idx="1"/>
          </p:nvPr>
        </p:nvSpPr>
        <p:spPr>
          <a:xfrm>
            <a:off x="381000" y="1752600"/>
            <a:ext cx="8002588" cy="4411662"/>
          </a:xfrm>
        </p:spPr>
        <p:txBody>
          <a:bodyPr/>
          <a:lstStyle/>
          <a:p>
            <a:pPr eaLnBrk="1" hangingPunct="1">
              <a:lnSpc>
                <a:spcPct val="80000"/>
              </a:lnSpc>
            </a:pPr>
            <a:r>
              <a:rPr lang="en-US" altLang="ja-JP" sz="2000" dirty="0" smtClean="0"/>
              <a:t>PFA (Particle Flow Analysis) is thought to be a way to get best jet-energy resolution</a:t>
            </a:r>
          </a:p>
          <a:p>
            <a:pPr eaLnBrk="1" hangingPunct="1">
              <a:lnSpc>
                <a:spcPct val="80000"/>
              </a:lnSpc>
            </a:pPr>
            <a:r>
              <a:rPr lang="en-US" altLang="ja-JP" sz="2000" dirty="0" smtClean="0"/>
              <a:t>Measure energy of each particle separately</a:t>
            </a:r>
          </a:p>
          <a:p>
            <a:pPr lvl="1" eaLnBrk="1" hangingPunct="1">
              <a:lnSpc>
                <a:spcPct val="80000"/>
              </a:lnSpc>
            </a:pPr>
            <a:r>
              <a:rPr lang="en-US" altLang="ja-JP" sz="1800" dirty="0" smtClean="0"/>
              <a:t>Charged particle : by tracker</a:t>
            </a:r>
          </a:p>
          <a:p>
            <a:pPr lvl="1" eaLnBrk="1" hangingPunct="1">
              <a:lnSpc>
                <a:spcPct val="80000"/>
              </a:lnSpc>
            </a:pPr>
            <a:r>
              <a:rPr lang="en-US" altLang="ja-JP" sz="1800" dirty="0" smtClean="0"/>
              <a:t>Gamma : by EM Calorimeter</a:t>
            </a:r>
          </a:p>
          <a:p>
            <a:pPr lvl="1" eaLnBrk="1" hangingPunct="1">
              <a:lnSpc>
                <a:spcPct val="80000"/>
              </a:lnSpc>
            </a:pPr>
            <a:r>
              <a:rPr lang="en-US" altLang="ja-JP" sz="1800" dirty="0" smtClean="0"/>
              <a:t>Neutral </a:t>
            </a:r>
            <a:r>
              <a:rPr lang="en-US" altLang="ja-JP" sz="1800" dirty="0" err="1" smtClean="0"/>
              <a:t>hadron</a:t>
            </a:r>
            <a:r>
              <a:rPr lang="en-US" altLang="ja-JP" sz="1800" dirty="0" smtClean="0"/>
              <a:t> : by EM and </a:t>
            </a:r>
            <a:r>
              <a:rPr lang="en-US" altLang="ja-JP" sz="1800" dirty="0" err="1" smtClean="0"/>
              <a:t>Hadron</a:t>
            </a:r>
            <a:r>
              <a:rPr lang="en-US" altLang="ja-JP" sz="1800" dirty="0" smtClean="0"/>
              <a:t> Calorimeter</a:t>
            </a:r>
          </a:p>
          <a:p>
            <a:pPr eaLnBrk="1" hangingPunct="1">
              <a:lnSpc>
                <a:spcPct val="80000"/>
              </a:lnSpc>
            </a:pPr>
            <a:r>
              <a:rPr lang="en-US" altLang="ja-JP" sz="2000" dirty="0" smtClean="0"/>
              <a:t>Overlap of charged cluster and neutral cluster in the calorimeter affects the jet-energy resolution</a:t>
            </a:r>
          </a:p>
          <a:p>
            <a:pPr eaLnBrk="1" hangingPunct="1">
              <a:lnSpc>
                <a:spcPct val="80000"/>
              </a:lnSpc>
            </a:pPr>
            <a:r>
              <a:rPr lang="en-US" altLang="ja-JP" sz="2000" dirty="0" smtClean="0"/>
              <a:t>Cluster separation in the calorimeter is important </a:t>
            </a:r>
          </a:p>
          <a:p>
            <a:pPr lvl="1" eaLnBrk="1" hangingPunct="1">
              <a:lnSpc>
                <a:spcPct val="80000"/>
              </a:lnSpc>
            </a:pPr>
            <a:r>
              <a:rPr lang="en-US" altLang="ja-JP" sz="1800" dirty="0" smtClean="0">
                <a:sym typeface="Wingdings" pitchFamily="2" charset="2"/>
              </a:rPr>
              <a:t>Large Radius (R)</a:t>
            </a:r>
          </a:p>
          <a:p>
            <a:pPr lvl="1" eaLnBrk="1" hangingPunct="1">
              <a:lnSpc>
                <a:spcPct val="80000"/>
              </a:lnSpc>
            </a:pPr>
            <a:r>
              <a:rPr lang="en-US" altLang="ja-JP" sz="1800" dirty="0" smtClean="0">
                <a:sym typeface="Wingdings" pitchFamily="2" charset="2"/>
              </a:rPr>
              <a:t>Strong B-field </a:t>
            </a:r>
          </a:p>
          <a:p>
            <a:pPr lvl="1" eaLnBrk="1" hangingPunct="1">
              <a:lnSpc>
                <a:spcPct val="80000"/>
              </a:lnSpc>
            </a:pPr>
            <a:r>
              <a:rPr lang="en-US" altLang="ja-JP" sz="1800" dirty="0" smtClean="0"/>
              <a:t>Fine 3-D granularity (</a:t>
            </a:r>
            <a:r>
              <a:rPr lang="en-US" altLang="ja-JP" sz="1800" dirty="0" smtClean="0">
                <a:latin typeface="Symbol" pitchFamily="18" charset="2"/>
              </a:rPr>
              <a:t>s</a:t>
            </a:r>
            <a:r>
              <a:rPr lang="en-US" altLang="ja-JP" sz="1800" dirty="0" smtClean="0"/>
              <a:t>)</a:t>
            </a:r>
          </a:p>
          <a:p>
            <a:pPr lvl="1" eaLnBrk="1" hangingPunct="1">
              <a:lnSpc>
                <a:spcPct val="80000"/>
              </a:lnSpc>
            </a:pPr>
            <a:r>
              <a:rPr lang="en-US" altLang="ja-JP" sz="1800" dirty="0" smtClean="0"/>
              <a:t>Small Moliere length (R</a:t>
            </a:r>
            <a:r>
              <a:rPr lang="en-US" altLang="ja-JP" sz="1800" baseline="-25000" dirty="0" smtClean="0"/>
              <a:t>M</a:t>
            </a:r>
            <a:r>
              <a:rPr lang="en-US" altLang="ja-JP" sz="1800" dirty="0" smtClean="0"/>
              <a:t>)</a:t>
            </a:r>
          </a:p>
          <a:p>
            <a:pPr lvl="1" eaLnBrk="1" hangingPunct="1">
              <a:lnSpc>
                <a:spcPct val="80000"/>
              </a:lnSpc>
            </a:pPr>
            <a:r>
              <a:rPr lang="en-US" altLang="ja-JP" sz="1800" dirty="0" smtClean="0"/>
              <a:t>Algorithm</a:t>
            </a:r>
          </a:p>
          <a:p>
            <a:pPr eaLnBrk="1" hangingPunct="1">
              <a:lnSpc>
                <a:spcPct val="80000"/>
              </a:lnSpc>
            </a:pPr>
            <a:r>
              <a:rPr lang="en-US" altLang="ja-JP" sz="2000" dirty="0" smtClean="0"/>
              <a:t>Often quoted figure of merit : </a:t>
            </a:r>
          </a:p>
        </p:txBody>
      </p:sp>
      <p:graphicFrame>
        <p:nvGraphicFramePr>
          <p:cNvPr id="4098" name="Object 4"/>
          <p:cNvGraphicFramePr>
            <a:graphicFrameLocks noChangeAspect="1"/>
          </p:cNvGraphicFramePr>
          <p:nvPr>
            <p:ph sz="half" idx="2"/>
          </p:nvPr>
        </p:nvGraphicFramePr>
        <p:xfrm>
          <a:off x="4356100" y="5516563"/>
          <a:ext cx="1008063" cy="684212"/>
        </p:xfrm>
        <a:graphic>
          <a:graphicData uri="http://schemas.openxmlformats.org/presentationml/2006/ole">
            <p:oleObj spid="_x0000_s17410" name="数式" r:id="rId4" imgW="749160" imgH="507960" progId="Equation.3">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2000" dirty="0" smtClean="0"/>
              <a:t>Continuing from slide 6</a:t>
            </a:r>
            <a:endParaRPr lang="en-US" sz="2000" dirty="0"/>
          </a:p>
        </p:txBody>
      </p:sp>
      <p:sp>
        <p:nvSpPr>
          <p:cNvPr id="5" name="Content Placeholder 4"/>
          <p:cNvSpPr>
            <a:spLocks noGrp="1"/>
          </p:cNvSpPr>
          <p:nvPr>
            <p:ph idx="1"/>
          </p:nvPr>
        </p:nvSpPr>
        <p:spPr>
          <a:xfrm>
            <a:off x="457200" y="990600"/>
            <a:ext cx="8229600" cy="4525963"/>
          </a:xfrm>
        </p:spPr>
        <p:txBody>
          <a:bodyPr>
            <a:normAutofit/>
          </a:bodyPr>
          <a:lstStyle/>
          <a:p>
            <a:r>
              <a:rPr lang="en-US" sz="2000" dirty="0" smtClean="0"/>
              <a:t>Should we follow the trends?</a:t>
            </a:r>
          </a:p>
          <a:p>
            <a:r>
              <a:rPr lang="en-US" sz="2000" dirty="0" smtClean="0"/>
              <a:t>Very rapid development of MPPC (Invented in Russia around 2003, patented ?, mass production by Hamamatsu for T2K started in 2008).</a:t>
            </a:r>
          </a:p>
          <a:p>
            <a:r>
              <a:rPr lang="en-US" sz="2000" dirty="0" smtClean="0"/>
              <a:t>For ILC they still wanted MPPC with large dynamic range. For tile type calorimeters for RHIC existing devices probably good enough already.</a:t>
            </a:r>
          </a:p>
          <a:p>
            <a:r>
              <a:rPr lang="en-US" sz="2000" dirty="0" smtClean="0"/>
              <a:t>If we’ll follow the trend then MPPC is the technology that we should consider.  Probably, type (c) </a:t>
            </a:r>
            <a:r>
              <a:rPr lang="en-US" sz="2000" dirty="0" err="1" smtClean="0"/>
              <a:t>ecals</a:t>
            </a:r>
            <a:r>
              <a:rPr lang="en-US" sz="2000" dirty="0" smtClean="0"/>
              <a:t> will be cheaper to build utilizing MPPC.</a:t>
            </a:r>
          </a:p>
          <a:p>
            <a:r>
              <a:rPr lang="en-US" sz="2000" dirty="0" smtClean="0"/>
              <a:t>For example, if STAR will be thinking to add second </a:t>
            </a:r>
            <a:r>
              <a:rPr lang="en-US" sz="2000" dirty="0" err="1" smtClean="0"/>
              <a:t>endcap</a:t>
            </a:r>
            <a:r>
              <a:rPr lang="en-US" sz="2000" dirty="0" smtClean="0"/>
              <a:t> MPPC will look attractive.</a:t>
            </a:r>
          </a:p>
          <a:p>
            <a:endParaRPr lang="en-US" sz="2000" dirty="0" smtClean="0"/>
          </a:p>
          <a:p>
            <a:endParaRPr lang="en-US" sz="2000" dirty="0" smtClean="0"/>
          </a:p>
          <a:p>
            <a:pPr>
              <a:buNone/>
            </a:pPr>
            <a:endParaRPr lang="en-US" sz="2000" dirty="0" smtClean="0"/>
          </a:p>
          <a:p>
            <a:pPr>
              <a:buNone/>
            </a:pPr>
            <a:endParaRPr lang="en-US" sz="2000" dirty="0" smtClean="0"/>
          </a:p>
          <a:p>
            <a:endParaRPr lang="en-US" sz="2000" dirty="0" smtClean="0"/>
          </a:p>
          <a:p>
            <a:endParaRPr 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867</TotalTime>
  <Words>1057</Words>
  <Application>Microsoft Office PowerPoint</Application>
  <PresentationFormat>On-screen Show (4:3)</PresentationFormat>
  <Paragraphs>145</Paragraphs>
  <Slides>18</Slides>
  <Notes>18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21" baseType="lpstr">
      <vt:lpstr>Office Theme</vt:lpstr>
      <vt:lpstr>Document</vt:lpstr>
      <vt:lpstr>数式</vt:lpstr>
      <vt:lpstr>New calorimetric technology for eRHIC. </vt:lpstr>
      <vt:lpstr>Slide 2</vt:lpstr>
      <vt:lpstr>Simple classification of different sampling calorimeters.</vt:lpstr>
      <vt:lpstr>Slide 4</vt:lpstr>
      <vt:lpstr>Simple classification table. </vt:lpstr>
      <vt:lpstr>Some trends, a bit of history and what we can take from HEP past and ongoing R&amp;Ds…</vt:lpstr>
      <vt:lpstr>Continuing from slide 6</vt:lpstr>
      <vt:lpstr>PFA</vt:lpstr>
      <vt:lpstr>Continuing from slide 6</vt:lpstr>
      <vt:lpstr>Sub-detector R&amp;D: CAL</vt:lpstr>
      <vt:lpstr>Sub-detector R&amp;D: CAL</vt:lpstr>
      <vt:lpstr>But, let’s come back to type (A) calorimeters… Should we follow the trends?</vt:lpstr>
      <vt:lpstr>Or, SPACAL type is what will do the job? </vt:lpstr>
      <vt:lpstr>Slide 14</vt:lpstr>
      <vt:lpstr>Slide 15</vt:lpstr>
      <vt:lpstr>Slide 16</vt:lpstr>
      <vt:lpstr>Slide 17</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Calorimetric technology for eRHIC.</dc:title>
  <dc:creator/>
  <cp:lastModifiedBy>Fujitsu</cp:lastModifiedBy>
  <cp:revision>78</cp:revision>
  <dcterms:created xsi:type="dcterms:W3CDTF">2006-08-16T00:00:00Z</dcterms:created>
  <dcterms:modified xsi:type="dcterms:W3CDTF">2010-06-03T02:18:53Z</dcterms:modified>
</cp:coreProperties>
</file>